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117878"/>
            <a:ext cx="7556421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Fine Tuning vs. Retrieval-Augmented Generation (RAG)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793790" y="5370909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presentation explores the key differences between the two prominent machine learning techniques of fine-tuning and retrieval-augmented generation (RAG).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BD45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9399" y="6864310"/>
            <a:ext cx="13168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1270040" y="6714768"/>
            <a:ext cx="2117884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Shawaal Api</a:t>
            </a:r>
            <a:endParaRPr lang="en-US" sz="2233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What is Fine Tuning?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Fine-tuning involves taking a pre-trained model and further training it on a specific task or dataset. This allows the model to learn task-specific knowledge while leveraging the generalizable features learned during the initial pre-training.</a:t>
            </a:r>
            <a:endParaRPr lang="en-US" sz="1786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What is RAG?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Retrieval-Augmented Generation (RAG) is a technique that combines a language model with a retrieval system. The model generates output by retrieving relevant information from a knowledge base and then conditioning the generation on the retrieved context.</a:t>
            </a:r>
            <a:endParaRPr lang="en-US" sz="1786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39960"/>
            <a:ext cx="888968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Differences in Model Architecture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Fine Tuning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architecture remains largely unchanged, with the final layers fine-tuned for the specific task.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RAG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architecture includes a retrieval component in addition to the generation component, allowing it to leverage external knowledge.</a:t>
            </a:r>
            <a:endParaRPr lang="en-US" sz="1786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135" y="911781"/>
            <a:ext cx="7578209" cy="660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01"/>
              </a:lnSpc>
              <a:buNone/>
            </a:pPr>
            <a:r>
              <a:rPr lang="en-US" sz="4161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Differences in Training Process</a:t>
            </a:r>
            <a:endParaRPr lang="en-US" sz="4161" dirty="0"/>
          </a:p>
        </p:txBody>
      </p:sp>
      <p:sp>
        <p:nvSpPr>
          <p:cNvPr id="6" name="Shape 3"/>
          <p:cNvSpPr/>
          <p:nvPr/>
        </p:nvSpPr>
        <p:spPr>
          <a:xfrm>
            <a:off x="6531650" y="1889165"/>
            <a:ext cx="22860" cy="5428536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7" name="Shape 4"/>
          <p:cNvSpPr/>
          <p:nvPr/>
        </p:nvSpPr>
        <p:spPr>
          <a:xfrm>
            <a:off x="6757988" y="2353270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8" name="Shape 5"/>
          <p:cNvSpPr/>
          <p:nvPr/>
        </p:nvSpPr>
        <p:spPr>
          <a:xfrm>
            <a:off x="6305312" y="2126933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6481405" y="2206109"/>
            <a:ext cx="123349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6"/>
              </a:lnSpc>
              <a:buNone/>
            </a:pPr>
            <a:r>
              <a:rPr lang="en-US" sz="2496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496" dirty="0"/>
          </a:p>
        </p:txBody>
      </p:sp>
      <p:sp>
        <p:nvSpPr>
          <p:cNvPr id="10" name="Text 7"/>
          <p:cNvSpPr/>
          <p:nvPr/>
        </p:nvSpPr>
        <p:spPr>
          <a:xfrm>
            <a:off x="7705487" y="2100501"/>
            <a:ext cx="2641997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8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Fine Tuning</a:t>
            </a:r>
            <a:endParaRPr lang="en-US" sz="2080" dirty="0"/>
          </a:p>
        </p:txBody>
      </p:sp>
      <p:sp>
        <p:nvSpPr>
          <p:cNvPr id="11" name="Text 8"/>
          <p:cNvSpPr/>
          <p:nvPr/>
        </p:nvSpPr>
        <p:spPr>
          <a:xfrm>
            <a:off x="7705487" y="2557463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3"/>
              </a:lnSpc>
              <a:buNone/>
            </a:pPr>
            <a:r>
              <a:rPr lang="en-US" sz="1664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pre-trained model is further trained on a specific dataset, typically with a smaller learning rate.</a:t>
            </a:r>
            <a:endParaRPr lang="en-US" sz="1664" dirty="0"/>
          </a:p>
        </p:txBody>
      </p:sp>
      <p:sp>
        <p:nvSpPr>
          <p:cNvPr id="12" name="Shape 9"/>
          <p:cNvSpPr/>
          <p:nvPr/>
        </p:nvSpPr>
        <p:spPr>
          <a:xfrm>
            <a:off x="6757988" y="4120515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13" name="Shape 10"/>
          <p:cNvSpPr/>
          <p:nvPr/>
        </p:nvSpPr>
        <p:spPr>
          <a:xfrm>
            <a:off x="6305312" y="3894177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6455688" y="3973354"/>
            <a:ext cx="174665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6"/>
              </a:lnSpc>
              <a:buNone/>
            </a:pPr>
            <a:r>
              <a:rPr lang="en-US" sz="2496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496" dirty="0"/>
          </a:p>
        </p:txBody>
      </p:sp>
      <p:sp>
        <p:nvSpPr>
          <p:cNvPr id="15" name="Text 12"/>
          <p:cNvSpPr/>
          <p:nvPr/>
        </p:nvSpPr>
        <p:spPr>
          <a:xfrm>
            <a:off x="7705487" y="3867745"/>
            <a:ext cx="2641997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8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RAG</a:t>
            </a:r>
            <a:endParaRPr lang="en-US" sz="2080" dirty="0"/>
          </a:p>
        </p:txBody>
      </p:sp>
      <p:sp>
        <p:nvSpPr>
          <p:cNvPr id="16" name="Text 13"/>
          <p:cNvSpPr/>
          <p:nvPr/>
        </p:nvSpPr>
        <p:spPr>
          <a:xfrm>
            <a:off x="7705487" y="4324707"/>
            <a:ext cx="6185178" cy="1014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3"/>
              </a:lnSpc>
              <a:buNone/>
            </a:pPr>
            <a:r>
              <a:rPr lang="en-US" sz="1664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is trained to effectively retrieve relevant information from a knowledge base and condition the generation on the retrieved context.</a:t>
            </a:r>
            <a:endParaRPr lang="en-US" sz="1664" dirty="0"/>
          </a:p>
        </p:txBody>
      </p:sp>
      <p:sp>
        <p:nvSpPr>
          <p:cNvPr id="17" name="Shape 14"/>
          <p:cNvSpPr/>
          <p:nvPr/>
        </p:nvSpPr>
        <p:spPr>
          <a:xfrm>
            <a:off x="6757988" y="6225897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C5C61"/>
          </a:solidFill>
          <a:ln/>
        </p:spPr>
      </p:sp>
      <p:sp>
        <p:nvSpPr>
          <p:cNvPr id="18" name="Shape 15"/>
          <p:cNvSpPr/>
          <p:nvPr/>
        </p:nvSpPr>
        <p:spPr>
          <a:xfrm>
            <a:off x="6305312" y="5999559"/>
            <a:ext cx="475536" cy="475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9" name="Text 16"/>
          <p:cNvSpPr/>
          <p:nvPr/>
        </p:nvSpPr>
        <p:spPr>
          <a:xfrm>
            <a:off x="6451640" y="6078736"/>
            <a:ext cx="182880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6"/>
              </a:lnSpc>
              <a:buNone/>
            </a:pPr>
            <a:r>
              <a:rPr lang="en-US" sz="2496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496" dirty="0"/>
          </a:p>
        </p:txBody>
      </p:sp>
      <p:sp>
        <p:nvSpPr>
          <p:cNvPr id="20" name="Text 17"/>
          <p:cNvSpPr/>
          <p:nvPr/>
        </p:nvSpPr>
        <p:spPr>
          <a:xfrm>
            <a:off x="7705487" y="5973128"/>
            <a:ext cx="2641997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80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Hybrid Approaches</a:t>
            </a:r>
            <a:endParaRPr lang="en-US" sz="2080" dirty="0"/>
          </a:p>
        </p:txBody>
      </p:sp>
      <p:sp>
        <p:nvSpPr>
          <p:cNvPr id="21" name="Text 18"/>
          <p:cNvSpPr/>
          <p:nvPr/>
        </p:nvSpPr>
        <p:spPr>
          <a:xfrm>
            <a:off x="7705487" y="6430089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3"/>
              </a:lnSpc>
              <a:buNone/>
            </a:pPr>
            <a:r>
              <a:rPr lang="en-US" sz="1664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models combine fine-tuning and RAG, leveraging the strengths of both techniques.</a:t>
            </a:r>
            <a:endParaRPr lang="en-US" sz="1664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Differences in Computational Complexity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6469142" y="3023235"/>
            <a:ext cx="1323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7017306" y="29382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Fine Tuning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7017306" y="3428643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Generally less computationally intensive, as it only requires fine-tuning the final layers of the model.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0333196" y="3023235"/>
            <a:ext cx="18752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RAG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10908983" y="3428643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computationally complex due to the additional retrieval component and the need to process the retrieved information.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6280190" y="60880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5" name="Text 12"/>
          <p:cNvSpPr/>
          <p:nvPr/>
        </p:nvSpPr>
        <p:spPr>
          <a:xfrm>
            <a:off x="6437114" y="6173033"/>
            <a:ext cx="196334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7017306" y="608802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Trade-offs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7017306" y="6578441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increased complexity of RAG can be offset by the improved performance and flexibility it offers.</a:t>
            </a:r>
            <a:endParaRPr lang="en-US" sz="1786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26877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Differences in Flexibility and Customization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484596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27114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Fine Tuning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1020604" y="3201829"/>
            <a:ext cx="321123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flexibility, as the model architecture is largely fixed and only the final layers can be modified.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4685467" y="2484596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434348"/>
          </a:solidFill>
          <a:ln/>
        </p:spPr>
      </p:sp>
      <p:sp>
        <p:nvSpPr>
          <p:cNvPr id="10" name="Text 7"/>
          <p:cNvSpPr/>
          <p:nvPr/>
        </p:nvSpPr>
        <p:spPr>
          <a:xfrm>
            <a:off x="4912281" y="27114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RAG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4912281" y="3201829"/>
            <a:ext cx="3211235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flexibility, as the retrieval component can be customized to access different knowledge sources and the generation can be tailored to the specific task.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793790" y="58328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605968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Hybrid Approaches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1020604" y="6550104"/>
            <a:ext cx="710279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fine-tuning and RAG can provide a balance of flexibility and performance.</a:t>
            </a:r>
            <a:endParaRPr lang="en-US" sz="1786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0690" y="3485912"/>
            <a:ext cx="10156150" cy="679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49"/>
              </a:lnSpc>
              <a:buNone/>
            </a:pPr>
            <a:r>
              <a:rPr lang="en-US" sz="4279" dirty="0">
                <a:solidFill>
                  <a:srgbClr val="EFD5FA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Choosing Between Fine Tuning and RAG</a:t>
            </a:r>
            <a:endParaRPr lang="en-US" sz="427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0" y="4491157"/>
            <a:ext cx="543401" cy="5434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0690" y="5251847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4"/>
              </a:lnSpc>
              <a:buNone/>
            </a:pPr>
            <a:r>
              <a:rPr lang="en-US" sz="2139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Task Requirements</a:t>
            </a:r>
            <a:endParaRPr lang="en-US" sz="2139" dirty="0"/>
          </a:p>
        </p:txBody>
      </p:sp>
      <p:sp>
        <p:nvSpPr>
          <p:cNvPr id="8" name="Text 4"/>
          <p:cNvSpPr/>
          <p:nvPr/>
        </p:nvSpPr>
        <p:spPr>
          <a:xfrm>
            <a:off x="760690" y="5721787"/>
            <a:ext cx="3032760" cy="10433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9"/>
              </a:lnSpc>
              <a:buNone/>
            </a:pPr>
            <a:r>
              <a:rPr lang="en-US" sz="1712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the specific task and the need for external knowledge or flexibility.</a:t>
            </a:r>
            <a:endParaRPr lang="en-US" sz="1712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443" y="4491157"/>
            <a:ext cx="543401" cy="5434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19443" y="5251847"/>
            <a:ext cx="3032760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74"/>
              </a:lnSpc>
              <a:buNone/>
            </a:pPr>
            <a:r>
              <a:rPr lang="en-US" sz="2139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Computational Resources</a:t>
            </a:r>
            <a:endParaRPr lang="en-US" sz="2139" dirty="0"/>
          </a:p>
        </p:txBody>
      </p:sp>
      <p:sp>
        <p:nvSpPr>
          <p:cNvPr id="11" name="Text 6"/>
          <p:cNvSpPr/>
          <p:nvPr/>
        </p:nvSpPr>
        <p:spPr>
          <a:xfrm>
            <a:off x="4119443" y="606135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9"/>
              </a:lnSpc>
              <a:buNone/>
            </a:pPr>
            <a:r>
              <a:rPr lang="en-US" sz="1712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 available computational power and the trade-offs between performance and complexity.</a:t>
            </a:r>
            <a:endParaRPr lang="en-US" sz="1712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197" y="4491157"/>
            <a:ext cx="543401" cy="5434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78197" y="5251847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4"/>
              </a:lnSpc>
              <a:buNone/>
            </a:pPr>
            <a:r>
              <a:rPr lang="en-US" sz="2139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Availability</a:t>
            </a:r>
            <a:endParaRPr lang="en-US" sz="2139" dirty="0"/>
          </a:p>
        </p:txBody>
      </p:sp>
      <p:sp>
        <p:nvSpPr>
          <p:cNvPr id="14" name="Text 8"/>
          <p:cNvSpPr/>
          <p:nvPr/>
        </p:nvSpPr>
        <p:spPr>
          <a:xfrm>
            <a:off x="7478197" y="5721787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9"/>
              </a:lnSpc>
              <a:buNone/>
            </a:pPr>
            <a:r>
              <a:rPr lang="en-US" sz="1712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the amount and quality of data available for fine-tuning or training a RAG model.</a:t>
            </a:r>
            <a:endParaRPr lang="en-US" sz="1712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6950" y="4491157"/>
            <a:ext cx="543401" cy="54340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36950" y="5251847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4"/>
              </a:lnSpc>
              <a:buNone/>
            </a:pPr>
            <a:r>
              <a:rPr lang="en-US" sz="2139" dirty="0">
                <a:solidFill>
                  <a:srgbClr val="C7CDD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Target Audience</a:t>
            </a:r>
            <a:endParaRPr lang="en-US" sz="2139" dirty="0"/>
          </a:p>
        </p:txBody>
      </p:sp>
      <p:sp>
        <p:nvSpPr>
          <p:cNvPr id="17" name="Text 10"/>
          <p:cNvSpPr/>
          <p:nvPr/>
        </p:nvSpPr>
        <p:spPr>
          <a:xfrm>
            <a:off x="10836950" y="5721787"/>
            <a:ext cx="3032760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9"/>
              </a:lnSpc>
              <a:buNone/>
            </a:pPr>
            <a:r>
              <a:rPr lang="en-US" sz="1712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the needs and expectations of the end-users, and choose the approach that best meets their requirements.</a:t>
            </a:r>
            <a:endParaRPr lang="en-US" sz="1712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2024-08-17T10:54:24Z</dcterms:created>
  <dcterms:modified xsi:type="dcterms:W3CDTF">2024-08-17T10:54:24Z</dcterms:modified>
</cp:coreProperties>
</file>